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1" r:id="rId2"/>
    <p:sldId id="258" r:id="rId3"/>
    <p:sldId id="277" r:id="rId4"/>
    <p:sldId id="279" r:id="rId5"/>
    <p:sldId id="287" r:id="rId6"/>
    <p:sldId id="288" r:id="rId7"/>
    <p:sldId id="291" r:id="rId8"/>
    <p:sldId id="282" r:id="rId9"/>
    <p:sldId id="280" r:id="rId10"/>
    <p:sldId id="285" r:id="rId11"/>
    <p:sldId id="286" r:id="rId12"/>
    <p:sldId id="290"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yen Nguyen" initials="HN" lastIdx="2" clrIdx="0">
    <p:extLst>
      <p:ext uri="{19B8F6BF-5375-455C-9EA6-DF929625EA0E}">
        <p15:presenceInfo xmlns:p15="http://schemas.microsoft.com/office/powerpoint/2012/main" userId="5e30f538356a02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6545" autoAdjust="0"/>
  </p:normalViewPr>
  <p:slideViewPr>
    <p:cSldViewPr snapToGrid="0">
      <p:cViewPr varScale="1">
        <p:scale>
          <a:sx n="56" d="100"/>
          <a:sy n="56" d="100"/>
        </p:scale>
        <p:origin x="1236"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14/12/2019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14/12/2019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172806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a:t>
            </a:r>
            <a:r>
              <a:rPr lang="en-US" baseline="0" dirty="0" smtClean="0"/>
              <a:t> that Frustrate</a:t>
            </a:r>
          </a:p>
          <a:p>
            <a:r>
              <a:rPr lang="vi-VN" dirty="0" smtClean="0"/>
              <a:t>Chất lượng mã là một chỉ số về việc các nhà phát triển có thể thêm giá trị doanh nghiệp vào hệ thống phần mềm nhanh như thế nào</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190721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Số lượng lỗi có thể được đo bằng cách chạy một công cụ phân tích tĩnh. Tính khả dụng của phần mềm có thể được đo bằng cách sử dụng thời gian trung bình giữa các lần hỏng hóc (MTBF). Số lượng khuyết tật thấp đặc biệt quan trọng để phát triển một cơ sở mã hóa đáng tin cậy.</a:t>
            </a:r>
            <a:endParaRPr lang="en-US" dirty="0" smtClean="0"/>
          </a:p>
          <a:p>
            <a:r>
              <a:rPr lang="en-US" dirty="0" err="1" smtClean="0"/>
              <a:t>Không</a:t>
            </a:r>
            <a:r>
              <a:rPr lang="en-US" baseline="0" dirty="0" smtClean="0"/>
              <a:t> </a:t>
            </a:r>
            <a:r>
              <a:rPr lang="vi-VN" dirty="0" smtClean="0"/>
              <a:t>thể sử dụng một số liệu duy nhất để đảm bảo khả năng bảo trì. Một số số liệu bạn có thể xem xét để cải thiện khả năng bảo trì là số lượng cảnh báo về phong cách và các biện pháp phức tạp của Halstead. Cả tự động hóa và đánh giá con người đều cần thiết để phát triển các cơ sở mã có thể bảo trì.</a:t>
            </a:r>
            <a:endParaRPr lang="en-US" dirty="0" smtClean="0"/>
          </a:p>
          <a:p>
            <a:endParaRPr lang="en-US" dirty="0" smtClean="0"/>
          </a:p>
          <a:p>
            <a:endParaRPr lang="vi-VN"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84700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Khả năng kiểm tra có thể được đo lường dựa trên số lượng </a:t>
            </a:r>
            <a:r>
              <a:rPr lang="en-US" dirty="0" err="1" smtClean="0"/>
              <a:t>testcase</a:t>
            </a:r>
            <a:r>
              <a:rPr lang="vi-VN" dirty="0" smtClean="0"/>
              <a:t> bạn cần để tìm lỗi tiềm ẩn trong hệ thống. Kích thước và độ phức tạp của phần mềm có thể tác động đến khả năng kiểm tra. Vì vậy, áp dụng các phương thức ở cấp mã - chẳng hạn như độ phức tạp chu kỳ - có thể giúp bạn cải thiện khả năng kiểm tra của thành phần.</a:t>
            </a:r>
            <a:endParaRPr lang="en-US" dirty="0" smtClean="0"/>
          </a:p>
          <a:p>
            <a:endParaRPr lang="en-US" dirty="0" smtClean="0"/>
          </a:p>
          <a:p>
            <a:r>
              <a:rPr lang="en-US" dirty="0" err="1" smtClean="0"/>
              <a:t>Không</a:t>
            </a:r>
            <a:r>
              <a:rPr lang="en-US" baseline="0" dirty="0" smtClean="0"/>
              <a:t> </a:t>
            </a:r>
            <a:r>
              <a:rPr lang="vi-VN" dirty="0" smtClean="0"/>
              <a:t>Có một số đo cụ thể về tính di động. Nhưng có một số cách bạn có thể đảm bảo mã di động. Điều quan trọng là thường xuyên kiểm tra mã trên các nền tảng khác nha</a:t>
            </a:r>
            <a:r>
              <a:rPr lang="en-US" dirty="0" smtClean="0"/>
              <a:t>u</a:t>
            </a:r>
            <a:r>
              <a:rPr lang="vi-VN" dirty="0" smtClean="0"/>
              <a:t>. Nó cũng là một ý tưởng tốt để đặt mức cảnh báo trình biên dịch của bạn càng cao càng tốt - và sử dụng ít nhất hai trình biên dịch. Việc thực thi một tiêu chuẩn mã hóa cũng giúp cho tính di động.</a:t>
            </a:r>
            <a:endParaRPr lang="en-US" dirty="0" smtClean="0"/>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45930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SonarQube thu thập và phân tích mã nguồn, đo lường chất lượng và cung cấp báo cáo cho các dự án của bạn.</a:t>
            </a:r>
            <a:endParaRPr lang="en-US" dirty="0" smtClean="0"/>
          </a:p>
          <a:p>
            <a:r>
              <a:rPr lang="vi-VN" dirty="0" smtClean="0"/>
              <a:t>Nó kết hợp các công cụ phân tích tĩnh và động và cho phép đo lường chất lượng liên tục theo thời gian.</a:t>
            </a:r>
            <a:endParaRPr lang="en-US" dirty="0" smtClean="0"/>
          </a:p>
          <a:p>
            <a:r>
              <a:rPr lang="vi-VN" dirty="0" smtClean="0"/>
              <a:t>SonarQube cung cấp các báo cáo về mã trùng lặp, tiêu chuẩn mã hóa, kiểm tra đơn vị, độ bao phủ mã, độ phức tạp của mã, nhận xét, lỗi và lỗ hổng bảo mật</a:t>
            </a:r>
            <a:endParaRPr lang="en-US" dirty="0" smtClean="0"/>
          </a:p>
        </p:txBody>
      </p:sp>
      <p:sp>
        <p:nvSpPr>
          <p:cNvPr id="4" name="Slide Number Placeholder 3"/>
          <p:cNvSpPr>
            <a:spLocks noGrp="1"/>
          </p:cNvSpPr>
          <p:nvPr>
            <p:ph type="sldNum" sz="quarter" idx="10"/>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10555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Lỗi</a:t>
            </a:r>
            <a:r>
              <a:rPr lang="en-US" dirty="0" smtClean="0"/>
              <a:t> </a:t>
            </a:r>
            <a:r>
              <a:rPr lang="en-US" dirty="0" err="1" smtClean="0"/>
              <a:t>tiềm</a:t>
            </a:r>
            <a:r>
              <a:rPr lang="en-US" dirty="0" smtClean="0"/>
              <a:t> </a:t>
            </a:r>
            <a:r>
              <a:rPr lang="en-US" dirty="0" err="1" smtClean="0"/>
              <a:t>năng</a:t>
            </a:r>
            <a:endParaRPr lang="en-US" dirty="0" smtClean="0"/>
          </a:p>
          <a:p>
            <a:r>
              <a:rPr lang="en-US" dirty="0" err="1" smtClean="0"/>
              <a:t>Quy</a:t>
            </a:r>
            <a:r>
              <a:rPr lang="en-US" dirty="0" smtClean="0"/>
              <a:t> </a:t>
            </a:r>
            <a:r>
              <a:rPr lang="en-US" dirty="0" err="1" smtClean="0"/>
              <a:t>tắc</a:t>
            </a:r>
            <a:r>
              <a:rPr lang="en-US" dirty="0" smtClean="0"/>
              <a:t> </a:t>
            </a:r>
            <a:r>
              <a:rPr lang="en-US" dirty="0" err="1" smtClean="0"/>
              <a:t>mã</a:t>
            </a:r>
            <a:r>
              <a:rPr lang="en-US" dirty="0" smtClean="0"/>
              <a:t> </a:t>
            </a:r>
            <a:r>
              <a:rPr lang="en-US" dirty="0" err="1" smtClean="0"/>
              <a:t>hóa</a:t>
            </a:r>
            <a:endParaRPr lang="en-US" dirty="0" smtClean="0"/>
          </a:p>
          <a:p>
            <a:r>
              <a:rPr lang="en-US" dirty="0" err="1" smtClean="0"/>
              <a:t>Xét</a:t>
            </a:r>
            <a:r>
              <a:rPr lang="en-US" dirty="0" smtClean="0"/>
              <a:t> </a:t>
            </a:r>
            <a:r>
              <a:rPr lang="en-US" dirty="0" err="1" smtClean="0"/>
              <a:t>nghiệm</a:t>
            </a:r>
            <a:endParaRPr lang="en-US" dirty="0" smtClean="0"/>
          </a:p>
          <a:p>
            <a:r>
              <a:rPr lang="en-US" dirty="0" smtClean="0"/>
              <a:t>Sao y</a:t>
            </a:r>
          </a:p>
          <a:p>
            <a:r>
              <a:rPr lang="en-US" dirty="0" err="1" smtClean="0"/>
              <a:t>Bình</a:t>
            </a:r>
            <a:r>
              <a:rPr lang="en-US" dirty="0" smtClean="0"/>
              <a:t> </a:t>
            </a:r>
            <a:r>
              <a:rPr lang="en-US" dirty="0" err="1" smtClean="0"/>
              <a:t>luận</a:t>
            </a:r>
            <a:endParaRPr lang="en-US" dirty="0" smtClean="0"/>
          </a:p>
          <a:p>
            <a:r>
              <a:rPr lang="en-US" dirty="0" err="1" smtClean="0"/>
              <a:t>Kiến</a:t>
            </a:r>
            <a:r>
              <a:rPr lang="en-US" dirty="0" smtClean="0"/>
              <a:t> </a:t>
            </a:r>
            <a:r>
              <a:rPr lang="en-US" dirty="0" err="1" smtClean="0"/>
              <a:t>trúc</a:t>
            </a:r>
            <a:r>
              <a:rPr lang="en-US" dirty="0" smtClean="0"/>
              <a:t> </a:t>
            </a:r>
            <a:r>
              <a:rPr lang="en-US" dirty="0" err="1" smtClean="0"/>
              <a:t>và</a:t>
            </a:r>
            <a:r>
              <a:rPr lang="en-US" dirty="0" smtClean="0"/>
              <a:t> </a:t>
            </a:r>
            <a:r>
              <a:rPr lang="en-US" dirty="0" err="1" smtClean="0"/>
              <a:t>thiết</a:t>
            </a:r>
            <a:r>
              <a:rPr lang="en-US" dirty="0" smtClean="0"/>
              <a:t> </a:t>
            </a:r>
            <a:r>
              <a:rPr lang="en-US" dirty="0" err="1" smtClean="0"/>
              <a:t>kế</a:t>
            </a:r>
            <a:endParaRPr lang="en-US" dirty="0" smtClean="0"/>
          </a:p>
          <a:p>
            <a:r>
              <a:rPr lang="en-US" dirty="0" err="1" smtClean="0"/>
              <a:t>Phức</a:t>
            </a:r>
            <a:r>
              <a:rPr lang="en-US" dirty="0" smtClean="0"/>
              <a:t> </a:t>
            </a:r>
            <a:r>
              <a:rPr lang="en-US" dirty="0" err="1" smtClean="0"/>
              <a:t>tạp</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176214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Liên kết số liệu với ảnh chụp phân tích</a:t>
            </a:r>
          </a:p>
          <a:p>
            <a:r>
              <a:rPr lang="vi-VN" dirty="0" smtClean="0"/>
              <a:t>Hiển thị kết quả trong bảng điều khiển và các widget có thể truy cập bởi bất kỳ trình duyệt nào.</a:t>
            </a:r>
          </a:p>
          <a:p>
            <a:r>
              <a:rPr lang="vi-VN" dirty="0" smtClean="0"/>
              <a:t>Sonar sử dụng các công cụ phân tích mã tĩnh và động khác nhau như Checkstyle, PMD, FindBugs, FxCop, Gendarme và nhiều công cụ khác để trích xuất các số liệu phần mềm, sau đó có thể được sử dụng để cải thiện chất lượng phần mềm. Cung cấp rất nhiều plugin.</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85805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Một máy chủ SonarQube bắt đầu 3 quy trình chính:</a:t>
            </a:r>
          </a:p>
          <a:p>
            <a:endParaRPr lang="vi-VN" dirty="0" smtClean="0"/>
          </a:p>
          <a:p>
            <a:r>
              <a:rPr lang="vi-VN" dirty="0" smtClean="0"/>
              <a:t>Máy chủ Web dành cho nhà phát triển, người quản lý để duyệt ảnh chụp nhanh chất lượng và định cấu hình phiên bản SonarQube</a:t>
            </a:r>
          </a:p>
          <a:p>
            <a:r>
              <a:rPr lang="vi-VN" dirty="0" smtClean="0"/>
              <a:t>Máy chủ tìm kiếm dựa trên Elatic</a:t>
            </a:r>
            <a:r>
              <a:rPr lang="en-US" dirty="0" smtClean="0"/>
              <a:t> </a:t>
            </a:r>
            <a:r>
              <a:rPr lang="vi-VN" dirty="0" smtClean="0"/>
              <a:t>search để quay lại tìm kiếm từ UI</a:t>
            </a:r>
          </a:p>
          <a:p>
            <a:r>
              <a:rPr lang="vi-VN" dirty="0" smtClean="0"/>
              <a:t>Compute Engine Server chịu trách nhiệm xử lý các báo cáo phân tích mã và lưu chúng trong Cơ sở dữ liệu SonarQube</a:t>
            </a:r>
          </a:p>
          <a:p>
            <a:endParaRPr lang="en-US" dirty="0" smtClean="0"/>
          </a:p>
          <a:p>
            <a:r>
              <a:rPr lang="vi-VN" dirty="0" smtClean="0"/>
              <a:t>Một cơ sở dữ liệu SonarQube để lưu trữ:</a:t>
            </a:r>
          </a:p>
          <a:p>
            <a:r>
              <a:rPr lang="vi-VN" dirty="0" smtClean="0"/>
              <a:t>cấu hình của phiên bản SonarQube (bảo mật, cài đặt plugin, v.v.)</a:t>
            </a:r>
          </a:p>
          <a:p>
            <a:r>
              <a:rPr lang="vi-VN" dirty="0" smtClean="0"/>
              <a:t>ảnh chụp nhanh chất lượng của các dự án, lượt xem, v.v.</a:t>
            </a:r>
          </a:p>
          <a:p>
            <a:endParaRPr lang="en-US" dirty="0" smtClean="0"/>
          </a:p>
          <a:p>
            <a:r>
              <a:rPr lang="vi-VN" dirty="0" smtClean="0"/>
              <a:t>Nhiều plugin SonarQube được cài đặt trên máy chủ, có thể bao gồm các ngôn ngữ, SCM, tích hợp, xác thực và bổ trợ quản trị</a:t>
            </a:r>
          </a:p>
          <a:p>
            <a:endParaRPr lang="en-US" dirty="0" smtClean="0"/>
          </a:p>
          <a:p>
            <a:r>
              <a:rPr lang="vi-VN" dirty="0" smtClean="0"/>
              <a:t>Một hoặc nhiều SonarScanners chạy trên Máy chủ Tích hợp  liên tục</a:t>
            </a:r>
            <a:r>
              <a:rPr lang="en-US" dirty="0" smtClean="0"/>
              <a:t> (</a:t>
            </a:r>
            <a:r>
              <a:rPr lang="en-US" sz="1200" b="0" i="0" kern="1200" dirty="0" smtClean="0">
                <a:solidFill>
                  <a:schemeClr val="tx1"/>
                </a:solidFill>
                <a:effectLst/>
                <a:latin typeface="+mn-lt"/>
                <a:ea typeface="+mn-ea"/>
                <a:cs typeface="+mn-cs"/>
              </a:rPr>
              <a:t>Continuous Integration Servers)</a:t>
            </a:r>
            <a:r>
              <a:rPr lang="vi-VN" dirty="0" smtClean="0"/>
              <a:t> của bạn để phân tích dự án</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93510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Các nhà phát triển mã trong IDE của họ và sử dụng SonarLint để chạy phân tích cục bộ.</a:t>
            </a:r>
          </a:p>
          <a:p>
            <a:r>
              <a:rPr lang="vi-VN" dirty="0" smtClean="0"/>
              <a:t>Các nhà phát triển đẩy mã của họ vào SCM yêu thích của họ: git, SVN, TFVC, ...</a:t>
            </a:r>
          </a:p>
          <a:p>
            <a:r>
              <a:rPr lang="vi-VN" dirty="0" smtClean="0"/>
              <a:t>Máy chủ Tích hợp liên tục kích hoạt</a:t>
            </a:r>
            <a:r>
              <a:rPr lang="en-US" dirty="0" smtClean="0"/>
              <a:t> </a:t>
            </a:r>
            <a:r>
              <a:rPr lang="en-US" dirty="0" err="1" smtClean="0"/>
              <a:t>xây</a:t>
            </a:r>
            <a:r>
              <a:rPr lang="en-US" baseline="0" dirty="0" smtClean="0"/>
              <a:t> </a:t>
            </a:r>
            <a:r>
              <a:rPr lang="en-US" baseline="0" dirty="0" err="1" smtClean="0"/>
              <a:t>dựng</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code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thực</a:t>
            </a:r>
            <a:r>
              <a:rPr lang="en-US" baseline="0" dirty="0" smtClean="0"/>
              <a:t> </a:t>
            </a:r>
            <a:r>
              <a:rPr lang="en-US" baseline="0" dirty="0" err="1" smtClean="0"/>
              <a:t>thi</a:t>
            </a:r>
            <a:r>
              <a:rPr lang="en-US" baseline="0" dirty="0" smtClean="0"/>
              <a:t> </a:t>
            </a:r>
            <a:r>
              <a:rPr lang="en-US" baseline="0" dirty="0" err="1" smtClean="0"/>
              <a:t>các</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từ</a:t>
            </a:r>
            <a:r>
              <a:rPr lang="en-US" baseline="0" dirty="0" smtClean="0"/>
              <a:t> </a:t>
            </a:r>
            <a:r>
              <a:rPr lang="en-US" baseline="0" dirty="0" err="1" smtClean="0"/>
              <a:t>SonarScanner</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chạy</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SonarQube</a:t>
            </a:r>
            <a:r>
              <a:rPr lang="en-US" baseline="0" dirty="0" smtClean="0"/>
              <a:t>.</a:t>
            </a:r>
            <a:endParaRPr lang="vi-VN" dirty="0" smtClean="0"/>
          </a:p>
          <a:p>
            <a:r>
              <a:rPr lang="vi-VN" dirty="0" smtClean="0"/>
              <a:t>Báo cáo phân tích được gửi đến Máy chủ SonarQube để xử lý.</a:t>
            </a:r>
          </a:p>
          <a:p>
            <a:r>
              <a:rPr lang="vi-VN" dirty="0" smtClean="0"/>
              <a:t>SonarQube Server xử lý và lưu trữ kết quả báo cáo phân tích trong Cơ sở dữ liệu SonarQube và hiển thị kết quả trong giao diện người dùng.</a:t>
            </a:r>
          </a:p>
          <a:p>
            <a:r>
              <a:rPr lang="vi-VN" dirty="0" smtClean="0"/>
              <a:t>Các nhà phát triển xem xét, nhận xét, thách thức các Vấn đề của họ để quản lý và giảm Nợ kỹ thuật thông qua Giao diện người dùng SonarQube.</a:t>
            </a:r>
          </a:p>
          <a:p>
            <a:r>
              <a:rPr lang="vi-VN" dirty="0" smtClean="0"/>
              <a:t>Các nhà quản lý nhận được Báo cáo từ phân tích. Ops sử dụng API để tự động hóa cấu hình và trích xuất dữ liệu từ SonarQube. Ops sử dụng JMX để theo dõi SonarQube Server.</a:t>
            </a:r>
            <a:endParaRPr lang="en-US" dirty="0" smtClean="0"/>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3278008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14/12/2019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14/12/2019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14/12/2019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14/12/2019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14/12/2019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14/12/2019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14/12/2019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14/12/2019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14/12/2019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14/12/2019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14/12/2019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14/12/2019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2199201" y="3954018"/>
            <a:ext cx="1196418" cy="400110"/>
          </a:xfrm>
          <a:prstGeom prst="rect">
            <a:avLst/>
          </a:prstGeom>
          <a:noFill/>
        </p:spPr>
        <p:txBody>
          <a:bodyPr wrap="none" rtlCol="0">
            <a:spAutoFit/>
          </a:bodyPr>
          <a:lstStyle/>
          <a:p>
            <a:pPr algn="ctr"/>
            <a:r>
              <a:rPr lang="en-US" sz="2000" b="1" dirty="0">
                <a:solidFill>
                  <a:schemeClr val="bg1">
                    <a:lumMod val="10000"/>
                  </a:schemeClr>
                </a:solidFill>
                <a:latin typeface="Times New Roman" panose="02020603050405020304" pitchFamily="18" charset="0"/>
                <a:cs typeface="Times New Roman" panose="02020603050405020304" pitchFamily="18" charset="0"/>
              </a:rPr>
              <a:t>16110094</a:t>
            </a:r>
          </a:p>
        </p:txBody>
      </p:sp>
      <p:sp>
        <p:nvSpPr>
          <p:cNvPr id="60" name="TextBox 59"/>
          <p:cNvSpPr txBox="1"/>
          <p:nvPr/>
        </p:nvSpPr>
        <p:spPr>
          <a:xfrm>
            <a:off x="1357213" y="4203639"/>
            <a:ext cx="2880393" cy="553998"/>
          </a:xfrm>
          <a:prstGeom prst="rect">
            <a:avLst/>
          </a:prstGeom>
          <a:noFill/>
        </p:spPr>
        <p:txBody>
          <a:bodyPr wrap="square" rtlCol="0">
            <a:spAutoFit/>
          </a:bodyPr>
          <a:lstStyle/>
          <a:p>
            <a:pPr algn="ctr">
              <a:lnSpc>
                <a:spcPct val="150000"/>
              </a:lnSpc>
            </a:pPr>
            <a:r>
              <a:rPr lang="en-US" sz="2000" b="1" dirty="0" err="1">
                <a:solidFill>
                  <a:schemeClr val="bg1">
                    <a:lumMod val="10000"/>
                  </a:schemeClr>
                </a:solidFill>
                <a:latin typeface="Times New Roman" panose="02020603050405020304" pitchFamily="18" charset="0"/>
                <a:cs typeface="Times New Roman" panose="02020603050405020304" pitchFamily="18" charset="0"/>
              </a:rPr>
              <a:t>Nguyễn</a:t>
            </a:r>
            <a:r>
              <a:rPr lang="en-US" sz="2000" b="1" dirty="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a:solidFill>
                  <a:schemeClr val="bg1">
                    <a:lumMod val="10000"/>
                  </a:schemeClr>
                </a:solidFill>
                <a:latin typeface="Times New Roman" panose="02020603050405020304" pitchFamily="18" charset="0"/>
                <a:cs typeface="Times New Roman" panose="02020603050405020304" pitchFamily="18" charset="0"/>
              </a:rPr>
              <a:t>Thị</a:t>
            </a:r>
            <a:r>
              <a:rPr lang="en-US" sz="2000" b="1" dirty="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a:solidFill>
                  <a:schemeClr val="bg1">
                    <a:lumMod val="10000"/>
                  </a:schemeClr>
                </a:solidFill>
                <a:latin typeface="Times New Roman" panose="02020603050405020304" pitchFamily="18" charset="0"/>
                <a:cs typeface="Times New Roman" panose="02020603050405020304" pitchFamily="18" charset="0"/>
              </a:rPr>
              <a:t>Diệu</a:t>
            </a:r>
            <a:r>
              <a:rPr lang="en-US" sz="2000" b="1" dirty="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a:solidFill>
                  <a:schemeClr val="bg1">
                    <a:lumMod val="10000"/>
                  </a:schemeClr>
                </a:solidFill>
                <a:latin typeface="Times New Roman" panose="02020603050405020304" pitchFamily="18" charset="0"/>
                <a:cs typeface="Times New Roman" panose="02020603050405020304" pitchFamily="18" charset="0"/>
              </a:rPr>
              <a:t>Huyền</a:t>
            </a:r>
            <a:endParaRPr lang="en-US" sz="20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2521981" y="731561"/>
            <a:ext cx="6179850" cy="877155"/>
          </a:xfrm>
          <a:prstGeom prst="rect">
            <a:avLst/>
          </a:prstGeom>
          <a:noFill/>
        </p:spPr>
        <p:txBody>
          <a:bodyPr wrap="square" lIns="45711" tIns="22856" rIns="45711" bIns="22856" rtlCol="0">
            <a:spAutoFit/>
          </a:bodyPr>
          <a:lstStyle/>
          <a:p>
            <a:pPr algn="ctr"/>
            <a:r>
              <a:rPr lang="en-US" sz="5400" b="1" dirty="0" err="1">
                <a:solidFill>
                  <a:srgbClr val="FFFF00"/>
                </a:solidFill>
                <a:latin typeface="Times New Roman" panose="02020603050405020304" pitchFamily="18" charset="0"/>
                <a:cs typeface="Times New Roman" panose="02020603050405020304" pitchFamily="18" charset="0"/>
              </a:rPr>
              <a:t>Nhóm</a:t>
            </a:r>
            <a:r>
              <a:rPr lang="en-US" sz="5400" b="1" dirty="0">
                <a:solidFill>
                  <a:srgbClr val="FFFF00"/>
                </a:solidFill>
                <a:latin typeface="Times New Roman" panose="02020603050405020304" pitchFamily="18" charset="0"/>
                <a:cs typeface="Times New Roman" panose="02020603050405020304" pitchFamily="18" charset="0"/>
              </a:rPr>
              <a:t> 8</a:t>
            </a:r>
            <a:endParaRPr lang="id-ID" sz="5400" b="1" dirty="0">
              <a:solidFill>
                <a:srgbClr val="FFFF00"/>
              </a:solidFill>
              <a:latin typeface="Times New Roman" panose="02020603050405020304" pitchFamily="18" charset="0"/>
              <a:cs typeface="Times New Roman" panose="02020603050405020304" pitchFamily="18" charset="0"/>
            </a:endParaRPr>
          </a:p>
        </p:txBody>
      </p:sp>
      <p:pic>
        <p:nvPicPr>
          <p:cNvPr id="68" name="Picture Placeholder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5183" y="2022288"/>
            <a:ext cx="2053325" cy="1934976"/>
          </a:xfrm>
          <a:prstGeom prst="rect">
            <a:avLst/>
          </a:prstGeom>
          <a:ln>
            <a:solidFill>
              <a:schemeClr val="bg1">
                <a:lumMod val="75000"/>
              </a:schemeClr>
            </a:solidFill>
          </a:ln>
        </p:spPr>
      </p:pic>
      <p:grpSp>
        <p:nvGrpSpPr>
          <p:cNvPr id="77" name="Group 76"/>
          <p:cNvGrpSpPr/>
          <p:nvPr/>
        </p:nvGrpSpPr>
        <p:grpSpPr>
          <a:xfrm>
            <a:off x="1580754" y="1876920"/>
            <a:ext cx="581957" cy="581957"/>
            <a:chOff x="1835474" y="2026297"/>
            <a:chExt cx="581957" cy="581957"/>
          </a:xfrm>
        </p:grpSpPr>
        <p:sp>
          <p:nvSpPr>
            <p:cNvPr id="78" name="Oval 77"/>
            <p:cNvSpPr/>
            <p:nvPr/>
          </p:nvSpPr>
          <p:spPr>
            <a:xfrm>
              <a:off x="1835474" y="2026297"/>
              <a:ext cx="581957" cy="58195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325"/>
            <p:cNvSpPr>
              <a:spLocks noChangeAspect="1" noChangeArrowheads="1"/>
            </p:cNvSpPr>
            <p:nvPr/>
          </p:nvSpPr>
          <p:spPr bwMode="auto">
            <a:xfrm>
              <a:off x="2019903" y="2173824"/>
              <a:ext cx="213099" cy="286903"/>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01" y="5019708"/>
            <a:ext cx="3181350" cy="1600200"/>
          </a:xfrm>
          <a:prstGeom prst="rect">
            <a:avLst/>
          </a:prstGeom>
        </p:spPr>
      </p:pic>
      <p:sp>
        <p:nvSpPr>
          <p:cNvPr id="23" name="TextBox 22"/>
          <p:cNvSpPr txBox="1"/>
          <p:nvPr/>
        </p:nvSpPr>
        <p:spPr>
          <a:xfrm>
            <a:off x="7320697" y="4066612"/>
            <a:ext cx="1196418" cy="400110"/>
          </a:xfrm>
          <a:prstGeom prst="rect">
            <a:avLst/>
          </a:prstGeom>
          <a:noFill/>
        </p:spPr>
        <p:txBody>
          <a:bodyPr wrap="none" rtlCol="0">
            <a:spAutoFit/>
          </a:bodyPr>
          <a:lstStyle/>
          <a:p>
            <a:pPr algn="ctr"/>
            <a:r>
              <a:rPr lang="en-US" sz="2000" b="1">
                <a:solidFill>
                  <a:schemeClr val="bg1">
                    <a:lumMod val="10000"/>
                  </a:schemeClr>
                </a:solidFill>
                <a:latin typeface="Times New Roman" panose="02020603050405020304" pitchFamily="18" charset="0"/>
                <a:cs typeface="Times New Roman" panose="02020603050405020304" pitchFamily="18" charset="0"/>
              </a:rPr>
              <a:t>16110249</a:t>
            </a:r>
            <a:endParaRPr lang="en-US" sz="20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6604286" y="4303851"/>
            <a:ext cx="2629241" cy="553998"/>
          </a:xfrm>
          <a:prstGeom prst="rect">
            <a:avLst/>
          </a:prstGeom>
          <a:noFill/>
        </p:spPr>
        <p:txBody>
          <a:bodyPr wrap="square" rtlCol="0">
            <a:spAutoFit/>
          </a:bodyPr>
          <a:lstStyle/>
          <a:p>
            <a:pPr algn="ctr">
              <a:lnSpc>
                <a:spcPct val="150000"/>
              </a:lnSpc>
            </a:pPr>
            <a:r>
              <a:rPr lang="en-US" sz="2000" b="1" dirty="0">
                <a:solidFill>
                  <a:schemeClr val="bg1">
                    <a:lumMod val="10000"/>
                  </a:schemeClr>
                </a:solidFill>
                <a:latin typeface="Times New Roman" panose="02020603050405020304" pitchFamily="18" charset="0"/>
                <a:cs typeface="Times New Roman" panose="02020603050405020304" pitchFamily="18" charset="0"/>
              </a:rPr>
              <a:t>Trương </a:t>
            </a:r>
            <a:r>
              <a:rPr lang="en-US" sz="2000" b="1" dirty="0" err="1">
                <a:solidFill>
                  <a:schemeClr val="bg1">
                    <a:lumMod val="10000"/>
                  </a:schemeClr>
                </a:solidFill>
                <a:latin typeface="Times New Roman" panose="02020603050405020304" pitchFamily="18" charset="0"/>
                <a:cs typeface="Times New Roman" panose="02020603050405020304" pitchFamily="18" charset="0"/>
              </a:rPr>
              <a:t>Thái</a:t>
            </a:r>
            <a:r>
              <a:rPr lang="en-US" sz="2000" b="1" dirty="0">
                <a:solidFill>
                  <a:schemeClr val="bg1">
                    <a:lumMod val="10000"/>
                  </a:schemeClr>
                </a:solidFill>
                <a:latin typeface="Times New Roman" panose="02020603050405020304" pitchFamily="18" charset="0"/>
                <a:cs typeface="Times New Roman" panose="02020603050405020304" pitchFamily="18" charset="0"/>
              </a:rPr>
              <a:t> Tuấn</a:t>
            </a:r>
          </a:p>
        </p:txBody>
      </p:sp>
      <p:pic>
        <p:nvPicPr>
          <p:cNvPr id="29" name="Picture Placeholder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948" y="2067302"/>
            <a:ext cx="1981200" cy="1960562"/>
          </a:xfrm>
          <a:prstGeom prst="rect">
            <a:avLst/>
          </a:prstGeom>
          <a:ln>
            <a:solidFill>
              <a:schemeClr val="bg1">
                <a:lumMod val="75000"/>
              </a:schemeClr>
            </a:solidFill>
          </a:ln>
        </p:spPr>
      </p:pic>
      <p:grpSp>
        <p:nvGrpSpPr>
          <p:cNvPr id="33" name="Group 32"/>
          <p:cNvGrpSpPr/>
          <p:nvPr/>
        </p:nvGrpSpPr>
        <p:grpSpPr>
          <a:xfrm>
            <a:off x="6604286" y="1863321"/>
            <a:ext cx="581957" cy="581957"/>
            <a:chOff x="4985074" y="2026297"/>
            <a:chExt cx="581957" cy="581957"/>
          </a:xfrm>
        </p:grpSpPr>
        <p:sp>
          <p:nvSpPr>
            <p:cNvPr id="34" name="Oval 33"/>
            <p:cNvSpPr/>
            <p:nvPr/>
          </p:nvSpPr>
          <p:spPr>
            <a:xfrm>
              <a:off x="4985074" y="2026297"/>
              <a:ext cx="581957" cy="581957"/>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
            <p:cNvSpPr>
              <a:spLocks noChangeAspect="1" noChangeArrowheads="1"/>
            </p:cNvSpPr>
            <p:nvPr/>
          </p:nvSpPr>
          <p:spPr bwMode="auto">
            <a:xfrm>
              <a:off x="5148683" y="2189873"/>
              <a:ext cx="254738" cy="254805"/>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2400"/>
            </a:p>
          </p:txBody>
        </p:sp>
      </p:grpSp>
    </p:spTree>
    <p:extLst>
      <p:ext uri="{BB962C8B-B14F-4D97-AF65-F5344CB8AC3E}">
        <p14:creationId xmlns:p14="http://schemas.microsoft.com/office/powerpoint/2010/main" val="27205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6" presetClass="emph" presetSubtype="0" accel="50000" fill="hold" nodeType="withEffect" p14:presetBounceEnd="72000">
                                      <p:stCondLst>
                                        <p:cond delay="250"/>
                                      </p:stCondLst>
                                      <p:childTnLst>
                                        <p:animScale p14:bounceEnd="72000">
                                          <p:cBhvr>
                                            <p:cTn id="14" dur="1500" fill="hold"/>
                                            <p:tgtEl>
                                              <p:spTgt spid="77"/>
                                            </p:tgtEl>
                                          </p:cBhvr>
                                          <p:by x="150000" y="150000"/>
                                          <p:from x="65854" y="65854"/>
                                          <p:to x="100000" y="100000"/>
                                        </p:animScale>
                                      </p:childTnLst>
                                    </p:cTn>
                                  </p:par>
                                </p:childTnLst>
                              </p:cTn>
                            </p:par>
                            <p:par>
                              <p:cTn id="15" fill="hold">
                                <p:stCondLst>
                                  <p:cond delay="1750"/>
                                </p:stCondLst>
                                <p:childTnLst>
                                  <p:par>
                                    <p:cTn id="16" presetID="12" presetClass="entr" presetSubtype="1"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p:tgtEl>
                                              <p:spTgt spid="59"/>
                                            </p:tgtEl>
                                            <p:attrNameLst>
                                              <p:attrName>ppt_y</p:attrName>
                                            </p:attrNameLst>
                                          </p:cBhvr>
                                          <p:tavLst>
                                            <p:tav tm="0">
                                              <p:val>
                                                <p:strVal val="#ppt_y-#ppt_h*1.125000"/>
                                              </p:val>
                                            </p:tav>
                                            <p:tav tm="100000">
                                              <p:val>
                                                <p:strVal val="#ppt_y"/>
                                              </p:val>
                                            </p:tav>
                                          </p:tavLst>
                                        </p:anim>
                                        <p:animEffect transition="in" filter="wipe(down)">
                                          <p:cBhvr>
                                            <p:cTn id="19" dur="500"/>
                                            <p:tgtEl>
                                              <p:spTgt spid="59"/>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p:tgtEl>
                                              <p:spTgt spid="60"/>
                                            </p:tgtEl>
                                            <p:attrNameLst>
                                              <p:attrName>ppt_y</p:attrName>
                                            </p:attrNameLst>
                                          </p:cBhvr>
                                          <p:tavLst>
                                            <p:tav tm="0">
                                              <p:val>
                                                <p:strVal val="#ppt_y-#ppt_h*1.125000"/>
                                              </p:val>
                                            </p:tav>
                                            <p:tav tm="100000">
                                              <p:val>
                                                <p:strVal val="#ppt_y"/>
                                              </p:val>
                                            </p:tav>
                                          </p:tavLst>
                                        </p:anim>
                                        <p:animEffect transition="in" filter="wipe(down)">
                                          <p:cBhvr>
                                            <p:cTn id="23" dur="500"/>
                                            <p:tgtEl>
                                              <p:spTgt spid="60"/>
                                            </p:tgtEl>
                                          </p:cBhvr>
                                        </p:animEffect>
                                      </p:childTnLst>
                                    </p:cTn>
                                  </p:par>
                                  <p:par>
                                    <p:cTn id="24" presetID="42" presetClass="entr" presetSubtype="0" fill="hold" nodeType="withEffect">
                                      <p:stCondLst>
                                        <p:cond delay="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anim calcmode="lin" valueType="num">
                                          <p:cBhvr>
                                            <p:cTn id="27" dur="750" fill="hold"/>
                                            <p:tgtEl>
                                              <p:spTgt spid="29"/>
                                            </p:tgtEl>
                                            <p:attrNameLst>
                                              <p:attrName>ppt_x</p:attrName>
                                            </p:attrNameLst>
                                          </p:cBhvr>
                                          <p:tavLst>
                                            <p:tav tm="0">
                                              <p:val>
                                                <p:strVal val="#ppt_x"/>
                                              </p:val>
                                            </p:tav>
                                            <p:tav tm="100000">
                                              <p:val>
                                                <p:strVal val="#ppt_x"/>
                                              </p:val>
                                            </p:tav>
                                          </p:tavLst>
                                        </p:anim>
                                        <p:anim calcmode="lin" valueType="num">
                                          <p:cBhvr>
                                            <p:cTn id="28" dur="750" fill="hold"/>
                                            <p:tgtEl>
                                              <p:spTgt spid="29"/>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50"/>
                                            <p:tgtEl>
                                              <p:spTgt spid="33"/>
                                            </p:tgtEl>
                                          </p:cBhvr>
                                        </p:animEffect>
                                      </p:childTnLst>
                                    </p:cTn>
                                  </p:par>
                                  <p:par>
                                    <p:cTn id="32" presetID="6" presetClass="emph" presetSubtype="0" accel="50000" fill="hold" nodeType="withEffect" p14:presetBounceEnd="72000">
                                      <p:stCondLst>
                                        <p:cond delay="250"/>
                                      </p:stCondLst>
                                      <p:childTnLst>
                                        <p:animScale p14:bounceEnd="72000">
                                          <p:cBhvr>
                                            <p:cTn id="33" dur="1500" fill="hold"/>
                                            <p:tgtEl>
                                              <p:spTgt spid="33"/>
                                            </p:tgtEl>
                                          </p:cBhvr>
                                          <p:by x="150000" y="150000"/>
                                          <p:from x="65854" y="65854"/>
                                          <p:to x="100000" y="100000"/>
                                        </p:animScale>
                                      </p:childTnLst>
                                    </p:cTn>
                                  </p:par>
                                  <p:par>
                                    <p:cTn id="34" presetID="12" presetClass="entr" presetSubtype="1"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p:tgtEl>
                                              <p:spTgt spid="23"/>
                                            </p:tgtEl>
                                            <p:attrNameLst>
                                              <p:attrName>ppt_y</p:attrName>
                                            </p:attrNameLst>
                                          </p:cBhvr>
                                          <p:tavLst>
                                            <p:tav tm="0">
                                              <p:val>
                                                <p:strVal val="#ppt_y-#ppt_h*1.125000"/>
                                              </p:val>
                                            </p:tav>
                                            <p:tav tm="100000">
                                              <p:val>
                                                <p:strVal val="#ppt_y"/>
                                              </p:val>
                                            </p:tav>
                                          </p:tavLst>
                                        </p:anim>
                                        <p:animEffect transition="in" filter="wipe(down)">
                                          <p:cBhvr>
                                            <p:cTn id="37" dur="500"/>
                                            <p:tgtEl>
                                              <p:spTgt spid="23"/>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p:tgtEl>
                                              <p:spTgt spid="24"/>
                                            </p:tgtEl>
                                            <p:attrNameLst>
                                              <p:attrName>ppt_y</p:attrName>
                                            </p:attrNameLst>
                                          </p:cBhvr>
                                          <p:tavLst>
                                            <p:tav tm="0">
                                              <p:val>
                                                <p:strVal val="#ppt_y-#ppt_h*1.125000"/>
                                              </p:val>
                                            </p:tav>
                                            <p:tav tm="100000">
                                              <p:val>
                                                <p:strVal val="#ppt_y"/>
                                              </p:val>
                                            </p:tav>
                                          </p:tavLst>
                                        </p:anim>
                                        <p:animEffect transition="in" filter="wipe(down)">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6" presetClass="emph" presetSubtype="0" accel="50000" fill="hold" nodeType="withEffect">
                                      <p:stCondLst>
                                        <p:cond delay="250"/>
                                      </p:stCondLst>
                                      <p:childTnLst>
                                        <p:animScale>
                                          <p:cBhvr>
                                            <p:cTn id="14" dur="1500" fill="hold"/>
                                            <p:tgtEl>
                                              <p:spTgt spid="77"/>
                                            </p:tgtEl>
                                          </p:cBhvr>
                                          <p:by x="150000" y="150000"/>
                                          <p:from x="65854" y="65854"/>
                                          <p:to x="100000" y="100000"/>
                                        </p:animScale>
                                      </p:childTnLst>
                                    </p:cTn>
                                  </p:par>
                                </p:childTnLst>
                              </p:cTn>
                            </p:par>
                            <p:par>
                              <p:cTn id="15" fill="hold">
                                <p:stCondLst>
                                  <p:cond delay="1750"/>
                                </p:stCondLst>
                                <p:childTnLst>
                                  <p:par>
                                    <p:cTn id="16" presetID="12" presetClass="entr" presetSubtype="1"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p:tgtEl>
                                              <p:spTgt spid="59"/>
                                            </p:tgtEl>
                                            <p:attrNameLst>
                                              <p:attrName>ppt_y</p:attrName>
                                            </p:attrNameLst>
                                          </p:cBhvr>
                                          <p:tavLst>
                                            <p:tav tm="0">
                                              <p:val>
                                                <p:strVal val="#ppt_y-#ppt_h*1.125000"/>
                                              </p:val>
                                            </p:tav>
                                            <p:tav tm="100000">
                                              <p:val>
                                                <p:strVal val="#ppt_y"/>
                                              </p:val>
                                            </p:tav>
                                          </p:tavLst>
                                        </p:anim>
                                        <p:animEffect transition="in" filter="wipe(down)">
                                          <p:cBhvr>
                                            <p:cTn id="19" dur="500"/>
                                            <p:tgtEl>
                                              <p:spTgt spid="59"/>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p:tgtEl>
                                              <p:spTgt spid="60"/>
                                            </p:tgtEl>
                                            <p:attrNameLst>
                                              <p:attrName>ppt_y</p:attrName>
                                            </p:attrNameLst>
                                          </p:cBhvr>
                                          <p:tavLst>
                                            <p:tav tm="0">
                                              <p:val>
                                                <p:strVal val="#ppt_y-#ppt_h*1.125000"/>
                                              </p:val>
                                            </p:tav>
                                            <p:tav tm="100000">
                                              <p:val>
                                                <p:strVal val="#ppt_y"/>
                                              </p:val>
                                            </p:tav>
                                          </p:tavLst>
                                        </p:anim>
                                        <p:animEffect transition="in" filter="wipe(down)">
                                          <p:cBhvr>
                                            <p:cTn id="23" dur="500"/>
                                            <p:tgtEl>
                                              <p:spTgt spid="60"/>
                                            </p:tgtEl>
                                          </p:cBhvr>
                                        </p:animEffect>
                                      </p:childTnLst>
                                    </p:cTn>
                                  </p:par>
                                  <p:par>
                                    <p:cTn id="24" presetID="42" presetClass="entr" presetSubtype="0" fill="hold" nodeType="withEffect">
                                      <p:stCondLst>
                                        <p:cond delay="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anim calcmode="lin" valueType="num">
                                          <p:cBhvr>
                                            <p:cTn id="27" dur="750" fill="hold"/>
                                            <p:tgtEl>
                                              <p:spTgt spid="29"/>
                                            </p:tgtEl>
                                            <p:attrNameLst>
                                              <p:attrName>ppt_x</p:attrName>
                                            </p:attrNameLst>
                                          </p:cBhvr>
                                          <p:tavLst>
                                            <p:tav tm="0">
                                              <p:val>
                                                <p:strVal val="#ppt_x"/>
                                              </p:val>
                                            </p:tav>
                                            <p:tav tm="100000">
                                              <p:val>
                                                <p:strVal val="#ppt_x"/>
                                              </p:val>
                                            </p:tav>
                                          </p:tavLst>
                                        </p:anim>
                                        <p:anim calcmode="lin" valueType="num">
                                          <p:cBhvr>
                                            <p:cTn id="28" dur="750" fill="hold"/>
                                            <p:tgtEl>
                                              <p:spTgt spid="29"/>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50"/>
                                            <p:tgtEl>
                                              <p:spTgt spid="33"/>
                                            </p:tgtEl>
                                          </p:cBhvr>
                                        </p:animEffect>
                                      </p:childTnLst>
                                    </p:cTn>
                                  </p:par>
                                  <p:par>
                                    <p:cTn id="32" presetID="6" presetClass="emph" presetSubtype="0" accel="50000" fill="hold" nodeType="withEffect">
                                      <p:stCondLst>
                                        <p:cond delay="250"/>
                                      </p:stCondLst>
                                      <p:childTnLst>
                                        <p:animScale>
                                          <p:cBhvr>
                                            <p:cTn id="33" dur="1500" fill="hold"/>
                                            <p:tgtEl>
                                              <p:spTgt spid="33"/>
                                            </p:tgtEl>
                                          </p:cBhvr>
                                          <p:by x="150000" y="150000"/>
                                          <p:from x="65854" y="65854"/>
                                          <p:to x="100000" y="100000"/>
                                        </p:animScale>
                                      </p:childTnLst>
                                    </p:cTn>
                                  </p:par>
                                  <p:par>
                                    <p:cTn id="34" presetID="12" presetClass="entr" presetSubtype="1"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p:tgtEl>
                                              <p:spTgt spid="23"/>
                                            </p:tgtEl>
                                            <p:attrNameLst>
                                              <p:attrName>ppt_y</p:attrName>
                                            </p:attrNameLst>
                                          </p:cBhvr>
                                          <p:tavLst>
                                            <p:tav tm="0">
                                              <p:val>
                                                <p:strVal val="#ppt_y-#ppt_h*1.125000"/>
                                              </p:val>
                                            </p:tav>
                                            <p:tav tm="100000">
                                              <p:val>
                                                <p:strVal val="#ppt_y"/>
                                              </p:val>
                                            </p:tav>
                                          </p:tavLst>
                                        </p:anim>
                                        <p:animEffect transition="in" filter="wipe(down)">
                                          <p:cBhvr>
                                            <p:cTn id="37" dur="500"/>
                                            <p:tgtEl>
                                              <p:spTgt spid="23"/>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p:tgtEl>
                                              <p:spTgt spid="24"/>
                                            </p:tgtEl>
                                            <p:attrNameLst>
                                              <p:attrName>ppt_y</p:attrName>
                                            </p:attrNameLst>
                                          </p:cBhvr>
                                          <p:tavLst>
                                            <p:tav tm="0">
                                              <p:val>
                                                <p:strVal val="#ppt_y-#ppt_h*1.125000"/>
                                              </p:val>
                                            </p:tav>
                                            <p:tav tm="100000">
                                              <p:val>
                                                <p:strVal val="#ppt_y"/>
                                              </p:val>
                                            </p:tav>
                                          </p:tavLst>
                                        </p:anim>
                                        <p:animEffect transition="in" filter="wipe(down)">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23" grpId="0"/>
          <p:bldP spid="2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Sonar structure</a:t>
            </a:r>
            <a:endParaRPr lang="en-US" sz="5000" dirty="0">
              <a:solidFill>
                <a:srgbClr val="FFFF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0" y="1828800"/>
            <a:ext cx="12192000" cy="5029200"/>
          </a:xfrm>
          <a:prstGeom prst="rect">
            <a:avLst/>
          </a:prstGeom>
        </p:spPr>
      </p:pic>
    </p:spTree>
    <p:extLst>
      <p:ext uri="{BB962C8B-B14F-4D97-AF65-F5344CB8AC3E}">
        <p14:creationId xmlns:p14="http://schemas.microsoft.com/office/powerpoint/2010/main" val="458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Sonar integration</a:t>
            </a:r>
            <a:endParaRPr lang="en-US" sz="5000" dirty="0">
              <a:solidFill>
                <a:srgbClr val="FFFF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0" y="1800518"/>
            <a:ext cx="12192000" cy="5057482"/>
          </a:xfrm>
          <a:prstGeom prst="rect">
            <a:avLst/>
          </a:prstGeom>
        </p:spPr>
      </p:pic>
    </p:spTree>
    <p:extLst>
      <p:ext uri="{BB962C8B-B14F-4D97-AF65-F5344CB8AC3E}">
        <p14:creationId xmlns:p14="http://schemas.microsoft.com/office/powerpoint/2010/main" val="219489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err="1" smtClean="0">
                <a:solidFill>
                  <a:srgbClr val="FFFF00"/>
                </a:solidFill>
                <a:effectLst>
                  <a:outerShdw blurRad="38100" dist="38100" dir="2700000" algn="tl">
                    <a:srgbClr val="000000">
                      <a:alpha val="43137"/>
                    </a:srgbClr>
                  </a:outerShdw>
                </a:effectLst>
                <a:latin typeface="Algerian" panose="04020705040A02060702" pitchFamily="82" charset="0"/>
              </a:rPr>
              <a:t>Sonarqube</a:t>
            </a: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 for everyone</a:t>
            </a:r>
            <a:endParaRPr lang="en-US" sz="5400" dirty="0"/>
          </a:p>
        </p:txBody>
      </p:sp>
      <p:pic>
        <p:nvPicPr>
          <p:cNvPr id="5" name="Picture 4"/>
          <p:cNvPicPr>
            <a:picLocks noChangeAspect="1"/>
          </p:cNvPicPr>
          <p:nvPr/>
        </p:nvPicPr>
        <p:blipFill>
          <a:blip r:embed="rId2"/>
          <a:stretch>
            <a:fillRect/>
          </a:stretch>
        </p:blipFill>
        <p:spPr>
          <a:xfrm>
            <a:off x="0" y="1799996"/>
            <a:ext cx="12192000" cy="5058003"/>
          </a:xfrm>
          <a:prstGeom prst="rect">
            <a:avLst/>
          </a:prstGeom>
        </p:spPr>
      </p:pic>
    </p:spTree>
    <p:extLst>
      <p:ext uri="{BB962C8B-B14F-4D97-AF65-F5344CB8AC3E}">
        <p14:creationId xmlns:p14="http://schemas.microsoft.com/office/powerpoint/2010/main" val="17366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thanks for your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0222"/>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9437" y="1390918"/>
            <a:ext cx="5752563" cy="3052292"/>
          </a:xfrm>
          <a:prstGeom prst="rect">
            <a:avLst/>
          </a:prstGeom>
        </p:spPr>
      </p:pic>
      <p:pic>
        <p:nvPicPr>
          <p:cNvPr id="4" name="Picture 3"/>
          <p:cNvPicPr>
            <a:picLocks noChangeAspect="1"/>
          </p:cNvPicPr>
          <p:nvPr/>
        </p:nvPicPr>
        <p:blipFill>
          <a:blip r:embed="rId3"/>
          <a:stretch>
            <a:fillRect/>
          </a:stretch>
        </p:blipFill>
        <p:spPr>
          <a:xfrm>
            <a:off x="2836551" y="1390918"/>
            <a:ext cx="3772520" cy="2936894"/>
          </a:xfrm>
          <a:prstGeom prst="rect">
            <a:avLst/>
          </a:prstGeom>
        </p:spPr>
      </p:pic>
      <p:sp>
        <p:nvSpPr>
          <p:cNvPr id="11" name="TextBox 10"/>
          <p:cNvSpPr txBox="1"/>
          <p:nvPr/>
        </p:nvSpPr>
        <p:spPr>
          <a:xfrm>
            <a:off x="3200399" y="2024512"/>
            <a:ext cx="8699863" cy="1169551"/>
          </a:xfrm>
          <a:prstGeom prst="rect">
            <a:avLst/>
          </a:prstGeom>
          <a:noFill/>
        </p:spPr>
        <p:txBody>
          <a:bodyPr wrap="square" rtlCol="0">
            <a:spAutoFit/>
          </a:bodyPr>
          <a:lstStyle/>
          <a:p>
            <a:pPr algn="ctr"/>
            <a:r>
              <a:rPr lang="en-US" sz="7000" dirty="0" err="1">
                <a:ln w="0"/>
                <a:solidFill>
                  <a:srgbClr val="FF0000"/>
                </a:solidFill>
                <a:effectLst>
                  <a:reflection blurRad="6350" stA="53000" endA="300" endPos="35500" dir="5400000" sy="-90000" algn="bl" rotWithShape="0"/>
                </a:effectLst>
                <a:latin typeface="Algerian" panose="04020705040A02060702" pitchFamily="82" charset="0"/>
              </a:rPr>
              <a:t>Sonarqube</a:t>
            </a:r>
            <a:endParaRPr lang="en-US" sz="7000" dirty="0">
              <a:ln w="0"/>
              <a:solidFill>
                <a:srgbClr val="FF0000"/>
              </a:solidFill>
              <a:effectLst>
                <a:reflection blurRad="6350" stA="53000" endA="300" endPos="35500" dir="5400000" sy="-90000" algn="bl" rotWithShape="0"/>
              </a:effectLst>
              <a:latin typeface="Algerian" panose="04020705040A02060702" pitchFamily="82" charset="0"/>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0160" y="2190749"/>
            <a:ext cx="9628632" cy="4296315"/>
          </a:xfrm>
        </p:spPr>
        <p:txBody>
          <a:bodyPr>
            <a:normAutofit/>
          </a:bodyPr>
          <a:lstStyle/>
          <a:p>
            <a:r>
              <a:rPr lang="en-US" sz="2600" dirty="0" smtClean="0">
                <a:latin typeface="Arial" panose="020B0604020202020204" pitchFamily="34" charset="0"/>
                <a:cs typeface="Arial" panose="020B0604020202020204" pitchFamily="34" charset="0"/>
              </a:rPr>
              <a:t>What is Code Quality?</a:t>
            </a:r>
          </a:p>
          <a:p>
            <a:r>
              <a:rPr lang="en-US" sz="2600" dirty="0" smtClean="0">
                <a:latin typeface="Arial" panose="020B0604020202020204" pitchFamily="34" charset="0"/>
                <a:cs typeface="Arial" panose="020B0604020202020204" pitchFamily="34" charset="0"/>
              </a:rPr>
              <a:t>What is </a:t>
            </a:r>
            <a:r>
              <a:rPr lang="en-US" sz="2600" dirty="0" err="1" smtClean="0">
                <a:latin typeface="Arial" panose="020B0604020202020204" pitchFamily="34" charset="0"/>
                <a:cs typeface="Arial" panose="020B0604020202020204" pitchFamily="34" charset="0"/>
              </a:rPr>
              <a:t>SonarQube</a:t>
            </a:r>
            <a:r>
              <a:rPr lang="en-US" sz="2600" dirty="0" smtClean="0">
                <a:latin typeface="Arial" panose="020B0604020202020204" pitchFamily="34" charset="0"/>
                <a:cs typeface="Arial" panose="020B0604020202020204" pitchFamily="34" charset="0"/>
              </a:rPr>
              <a:t>?</a:t>
            </a:r>
          </a:p>
          <a:p>
            <a:r>
              <a:rPr lang="en-US" sz="2600" dirty="0" smtClean="0">
                <a:latin typeface="Arial" panose="020B0604020202020204" pitchFamily="34" charset="0"/>
                <a:cs typeface="Arial" panose="020B0604020202020204" pitchFamily="34" charset="0"/>
              </a:rPr>
              <a:t>Why we use </a:t>
            </a:r>
            <a:r>
              <a:rPr lang="en-US" sz="2600" dirty="0" err="1" smtClean="0">
                <a:latin typeface="Arial" panose="020B0604020202020204" pitchFamily="34" charset="0"/>
                <a:cs typeface="Arial" panose="020B0604020202020204" pitchFamily="34" charset="0"/>
              </a:rPr>
              <a:t>SonarQube</a:t>
            </a:r>
            <a:r>
              <a:rPr lang="en-US" sz="2600" dirty="0" smtClean="0">
                <a:latin typeface="Arial" panose="020B0604020202020204" pitchFamily="34" charset="0"/>
                <a:cs typeface="Arial" panose="020B0604020202020204" pitchFamily="34" charset="0"/>
              </a:rPr>
              <a:t>?</a:t>
            </a:r>
          </a:p>
          <a:p>
            <a:r>
              <a:rPr lang="en-US" sz="2600" dirty="0" smtClean="0">
                <a:latin typeface="Arial" panose="020B0604020202020204" pitchFamily="34" charset="0"/>
                <a:cs typeface="Arial" panose="020B0604020202020204" pitchFamily="34" charset="0"/>
              </a:rPr>
              <a:t>How </a:t>
            </a:r>
            <a:r>
              <a:rPr lang="en-US" sz="2600" dirty="0" err="1" smtClean="0">
                <a:latin typeface="Arial" panose="020B0604020202020204" pitchFamily="34" charset="0"/>
                <a:cs typeface="Arial" panose="020B0604020202020204" pitchFamily="34" charset="0"/>
              </a:rPr>
              <a:t>SonarQube</a:t>
            </a:r>
            <a:r>
              <a:rPr lang="en-US" sz="2600" dirty="0" smtClean="0">
                <a:latin typeface="Arial" panose="020B0604020202020204" pitchFamily="34" charset="0"/>
                <a:cs typeface="Arial" panose="020B0604020202020204" pitchFamily="34" charset="0"/>
              </a:rPr>
              <a:t> work?</a:t>
            </a:r>
          </a:p>
          <a:p>
            <a:r>
              <a:rPr lang="en-US" sz="2600" dirty="0" smtClean="0">
                <a:latin typeface="Arial" panose="020B0604020202020204" pitchFamily="34" charset="0"/>
                <a:cs typeface="Arial" panose="020B0604020202020204" pitchFamily="34" charset="0"/>
              </a:rPr>
              <a:t>Sonar Structure &amp; Integration</a:t>
            </a:r>
          </a:p>
          <a:p>
            <a:r>
              <a:rPr lang="en-US" sz="2600" dirty="0" smtClean="0">
                <a:latin typeface="Arial" panose="020B0604020202020204" pitchFamily="34" charset="0"/>
                <a:cs typeface="Arial" panose="020B0604020202020204" pitchFamily="34" charset="0"/>
              </a:rPr>
              <a:t>Who use </a:t>
            </a:r>
            <a:r>
              <a:rPr lang="en-US" sz="2600" dirty="0" err="1" smtClean="0">
                <a:latin typeface="Arial" panose="020B0604020202020204" pitchFamily="34" charset="0"/>
                <a:cs typeface="Arial" panose="020B0604020202020204" pitchFamily="34" charset="0"/>
              </a:rPr>
              <a:t>SonarQube</a:t>
            </a:r>
            <a:r>
              <a:rPr lang="en-US" sz="2600" dirty="0" smtClean="0">
                <a:latin typeface="Arial" panose="020B0604020202020204" pitchFamily="34" charset="0"/>
                <a:cs typeface="Arial" panose="020B0604020202020204" pitchFamily="34" charset="0"/>
              </a:rPr>
              <a:t>?</a:t>
            </a:r>
          </a:p>
          <a:p>
            <a:r>
              <a:rPr lang="en-US" sz="2600" dirty="0" err="1" smtClean="0">
                <a:latin typeface="Arial" panose="020B0604020202020204" pitchFamily="34" charset="0"/>
                <a:cs typeface="Arial" panose="020B0604020202020204" pitchFamily="34" charset="0"/>
              </a:rPr>
              <a:t>Deom</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SonarQube</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trên</a:t>
            </a:r>
            <a:r>
              <a:rPr lang="en-US" sz="2600" dirty="0" smtClean="0">
                <a:latin typeface="Arial" panose="020B0604020202020204" pitchFamily="34" charset="0"/>
                <a:cs typeface="Arial" panose="020B0604020202020204" pitchFamily="34" charset="0"/>
              </a:rPr>
              <a:t> Sakai.</a:t>
            </a:r>
          </a:p>
          <a:p>
            <a:endParaRPr lang="en-US" dirty="0"/>
          </a:p>
        </p:txBody>
      </p:sp>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err="1" smtClean="0">
                <a:solidFill>
                  <a:srgbClr val="FFFF00"/>
                </a:solidFill>
                <a:effectLst>
                  <a:outerShdw blurRad="38100" dist="38100" dir="2700000" algn="tl">
                    <a:srgbClr val="000000">
                      <a:alpha val="43137"/>
                    </a:srgbClr>
                  </a:outerShdw>
                </a:effectLst>
                <a:latin typeface="Algerian" panose="04020705040A02060702" pitchFamily="82" charset="0"/>
              </a:rPr>
              <a:t>cONTENT</a:t>
            </a:r>
            <a:endParaRPr lang="en-US" sz="5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61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What is code quality?</a:t>
            </a:r>
            <a:endParaRPr lang="en-US" sz="5000" dirty="0">
              <a:solidFill>
                <a:srgbClr val="FFFF00"/>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5167374" y="1828799"/>
            <a:ext cx="7024626" cy="5029201"/>
          </a:xfrm>
          <a:prstGeom prst="rect">
            <a:avLst/>
          </a:prstGeom>
        </p:spPr>
      </p:pic>
      <p:sp>
        <p:nvSpPr>
          <p:cNvPr id="9" name="TextBox 8"/>
          <p:cNvSpPr txBox="1"/>
          <p:nvPr/>
        </p:nvSpPr>
        <p:spPr>
          <a:xfrm>
            <a:off x="134983" y="5288340"/>
            <a:ext cx="5032391" cy="1569660"/>
          </a:xfrm>
          <a:prstGeom prst="rect">
            <a:avLst/>
          </a:prstGeom>
          <a:noFill/>
        </p:spPr>
        <p:txBody>
          <a:bodyPr wrap="square" rtlCol="0">
            <a:spAutoFit/>
          </a:bodyPr>
          <a:lstStyle/>
          <a:p>
            <a:r>
              <a:rPr lang="en-US" sz="2400" dirty="0" smtClean="0">
                <a:latin typeface=".VnBook-Antiqua" panose="020B7200000000000000" pitchFamily="34" charset="0"/>
              </a:rPr>
              <a:t>“Code quality is an indicator about how quickly developers can add business value to software system.”</a:t>
            </a:r>
          </a:p>
          <a:p>
            <a:pPr algn="r"/>
            <a:r>
              <a:rPr lang="en-US" sz="2400" dirty="0" err="1">
                <a:latin typeface=".VnBook-Antiqua" panose="020B7200000000000000" pitchFamily="34" charset="0"/>
              </a:rPr>
              <a:t>Patroklos</a:t>
            </a:r>
            <a:r>
              <a:rPr lang="en-US" sz="2400" dirty="0">
                <a:latin typeface=".VnBook-Antiqua" panose="020B7200000000000000" pitchFamily="34" charset="0"/>
              </a:rPr>
              <a:t> </a:t>
            </a:r>
            <a:r>
              <a:rPr lang="en-US" sz="2400" dirty="0" err="1" smtClean="0">
                <a:latin typeface=".VnBook-Antiqua" panose="020B7200000000000000" pitchFamily="34" charset="0"/>
              </a:rPr>
              <a:t>Papapetrou</a:t>
            </a:r>
            <a:r>
              <a:rPr lang="en-US" sz="2400" dirty="0" smtClean="0">
                <a:latin typeface=".VnBook-Antiqua" panose="020B7200000000000000" pitchFamily="34" charset="0"/>
              </a:rPr>
              <a:t>  </a:t>
            </a:r>
            <a:endParaRPr lang="en-US" sz="2400" dirty="0">
              <a:latin typeface=".VnBook-Antiqua" panose="020B7200000000000000" pitchFamily="34" charset="0"/>
            </a:endParaRPr>
          </a:p>
        </p:txBody>
      </p:sp>
      <p:sp>
        <p:nvSpPr>
          <p:cNvPr id="11" name="TextBox 10"/>
          <p:cNvSpPr txBox="1"/>
          <p:nvPr/>
        </p:nvSpPr>
        <p:spPr>
          <a:xfrm>
            <a:off x="134983" y="1933303"/>
            <a:ext cx="4829917"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Code quality defines code that is good (high quality) — and code that is bad (low quality).</a:t>
            </a:r>
          </a:p>
        </p:txBody>
      </p:sp>
      <p:sp>
        <p:nvSpPr>
          <p:cNvPr id="12" name="TextBox 11"/>
          <p:cNvSpPr txBox="1"/>
          <p:nvPr/>
        </p:nvSpPr>
        <p:spPr>
          <a:xfrm>
            <a:off x="134983" y="3133632"/>
            <a:ext cx="4724400"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quality of the code is important, as it impacts the overall software quality. And quality impacts how safe, secure, and reliable your codebase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9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Key aspects to measure</a:t>
            </a:r>
            <a:endParaRPr lang="en-US" sz="5000" dirty="0">
              <a:solidFill>
                <a:srgbClr val="FFFF00"/>
              </a:solidFill>
              <a:effectLst>
                <a:outerShdw blurRad="38100" dist="38100" dir="2700000" algn="tl">
                  <a:srgbClr val="000000">
                    <a:alpha val="43137"/>
                  </a:srgbClr>
                </a:outerShdw>
              </a:effectLst>
            </a:endParaRPr>
          </a:p>
        </p:txBody>
      </p:sp>
      <p:sp>
        <p:nvSpPr>
          <p:cNvPr id="6" name="Content Placeholder 2"/>
          <p:cNvSpPr>
            <a:spLocks noGrp="1"/>
          </p:cNvSpPr>
          <p:nvPr>
            <p:ph idx="1"/>
          </p:nvPr>
        </p:nvSpPr>
        <p:spPr>
          <a:xfrm>
            <a:off x="1280160" y="2275416"/>
            <a:ext cx="9628632" cy="3986213"/>
          </a:xfrm>
        </p:spPr>
        <p:txBody>
          <a:bodyPr/>
          <a:lstStyle/>
          <a:p>
            <a:pPr marL="342900" indent="-342900"/>
            <a:r>
              <a:rPr lang="en-US" sz="2400" b="1" dirty="0">
                <a:latin typeface="Arial" panose="020B0604020202020204" pitchFamily="34" charset="0"/>
                <a:cs typeface="Arial" panose="020B0604020202020204" pitchFamily="34" charset="0"/>
              </a:rPr>
              <a:t>Reliability</a:t>
            </a:r>
            <a:r>
              <a:rPr lang="en-US" sz="2400" dirty="0">
                <a:latin typeface="Arial" panose="020B0604020202020204" pitchFamily="34" charset="0"/>
                <a:cs typeface="Arial" panose="020B0604020202020204" pitchFamily="34" charset="0"/>
              </a:rPr>
              <a:t>: measures the probability that a system will run without failure over a specific period of operation. It relates to the number of defects and availability of the software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r>
              <a:rPr lang="en-US" sz="2400" b="1" dirty="0">
                <a:latin typeface="Arial" panose="020B0604020202020204" pitchFamily="34" charset="0"/>
                <a:cs typeface="Arial" panose="020B0604020202020204" pitchFamily="34" charset="0"/>
              </a:rPr>
              <a:t>Maintainability</a:t>
            </a:r>
            <a:r>
              <a:rPr lang="en-US" sz="2400" dirty="0">
                <a:latin typeface="Arial" panose="020B0604020202020204" pitchFamily="34" charset="0"/>
                <a:cs typeface="Arial" panose="020B0604020202020204" pitchFamily="34" charset="0"/>
              </a:rPr>
              <a:t>: measures how easily software can be maintained. It relates to the size, consistency, structure, and complexity of the codebase. And ensuring maintainable source code relies on a number of factors, such as testability and understandability.</a:t>
            </a:r>
          </a:p>
          <a:p>
            <a:pPr marL="0" indent="0">
              <a:buNone/>
            </a:pPr>
            <a:endParaRPr lang="en-US" dirty="0"/>
          </a:p>
        </p:txBody>
      </p:sp>
    </p:spTree>
    <p:extLst>
      <p:ext uri="{BB962C8B-B14F-4D97-AF65-F5344CB8AC3E}">
        <p14:creationId xmlns:p14="http://schemas.microsoft.com/office/powerpoint/2010/main" val="163785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dirty="0">
                <a:latin typeface="Arial" panose="020B0604020202020204" pitchFamily="34" charset="0"/>
                <a:cs typeface="Arial" panose="020B0604020202020204" pitchFamily="34" charset="0"/>
              </a:rPr>
              <a:t>Testability</a:t>
            </a:r>
            <a:r>
              <a:rPr lang="en-US" sz="2400" dirty="0">
                <a:latin typeface="Arial" panose="020B0604020202020204" pitchFamily="34" charset="0"/>
                <a:cs typeface="Arial" panose="020B0604020202020204" pitchFamily="34" charset="0"/>
              </a:rPr>
              <a:t>: measures how well the software supports testing efforts. It relies on how well you can control, observe, isolate, and automate testing, among other factors.</a:t>
            </a:r>
          </a:p>
          <a:p>
            <a:r>
              <a:rPr lang="en-US" sz="2400" b="1" dirty="0">
                <a:latin typeface="Arial" panose="020B0604020202020204" pitchFamily="34" charset="0"/>
                <a:cs typeface="Arial" panose="020B0604020202020204" pitchFamily="34" charset="0"/>
              </a:rPr>
              <a:t>Portability</a:t>
            </a:r>
            <a:r>
              <a:rPr lang="en-US" sz="2400" dirty="0">
                <a:latin typeface="Arial" panose="020B0604020202020204" pitchFamily="34" charset="0"/>
                <a:cs typeface="Arial" panose="020B0604020202020204" pitchFamily="34" charset="0"/>
              </a:rPr>
              <a:t>: measures how usable the same software is in different environments. It relates to platform independency.</a:t>
            </a:r>
          </a:p>
          <a:p>
            <a:r>
              <a:rPr lang="en-US" sz="2400" b="1" dirty="0" smtClean="0">
                <a:latin typeface="Arial" panose="020B0604020202020204" pitchFamily="34" charset="0"/>
                <a:cs typeface="Arial" panose="020B0604020202020204" pitchFamily="34" charset="0"/>
              </a:rPr>
              <a:t>Reusability</a:t>
            </a:r>
            <a:r>
              <a:rPr lang="en-US" sz="2400" dirty="0" smtClean="0">
                <a:latin typeface="Arial" panose="020B0604020202020204" pitchFamily="34" charset="0"/>
                <a:cs typeface="Arial" panose="020B0604020202020204" pitchFamily="34" charset="0"/>
              </a:rPr>
              <a:t>: measures </a:t>
            </a:r>
            <a:r>
              <a:rPr lang="en-US" sz="2400" dirty="0">
                <a:latin typeface="Arial" panose="020B0604020202020204" pitchFamily="34" charset="0"/>
                <a:cs typeface="Arial" panose="020B0604020202020204" pitchFamily="34" charset="0"/>
              </a:rPr>
              <a:t>whether existing assets — such as code — can be used again. Assets are more easily reused if they have characteristics such as modularity or loose coupling.</a:t>
            </a:r>
          </a:p>
          <a:p>
            <a:endParaRPr lang="en-US" dirty="0"/>
          </a:p>
        </p:txBody>
      </p:sp>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Key aspects to measure</a:t>
            </a:r>
            <a:endParaRPr lang="en-US" sz="5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056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11548"/>
            <a:ext cx="6901132" cy="5046452"/>
          </a:xfrm>
        </p:spPr>
        <p:txBody>
          <a:bodyPr>
            <a:noAutofit/>
          </a:bodyPr>
          <a:lstStyle/>
          <a:p>
            <a:r>
              <a:rPr lang="en-US" sz="2400" dirty="0" err="1">
                <a:latin typeface="Arial" panose="020B0604020202020204" pitchFamily="34" charset="0"/>
                <a:cs typeface="Arial" panose="020B0604020202020204" pitchFamily="34" charset="0"/>
              </a:rPr>
              <a:t>SonarQube</a:t>
            </a:r>
            <a:r>
              <a:rPr lang="en-US" sz="2400" dirty="0">
                <a:latin typeface="Arial" panose="020B0604020202020204" pitchFamily="34" charset="0"/>
                <a:cs typeface="Arial" panose="020B0604020202020204" pitchFamily="34" charset="0"/>
              </a:rPr>
              <a:t> (formerly Sonar) is an open-source platform developed by </a:t>
            </a:r>
            <a:r>
              <a:rPr lang="en-US" sz="2400" dirty="0" err="1" smtClean="0">
                <a:latin typeface="Arial" panose="020B0604020202020204" pitchFamily="34" charset="0"/>
                <a:cs typeface="Arial" panose="020B0604020202020204" pitchFamily="34" charset="0"/>
              </a:rPr>
              <a:t>SonarSource</a:t>
            </a:r>
            <a:endParaRPr lang="en-US" sz="2400" dirty="0" smtClean="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SonarQube</a:t>
            </a:r>
            <a:r>
              <a:rPr lang="en-US" sz="2400" dirty="0">
                <a:latin typeface="Arial" panose="020B0604020202020204" pitchFamily="34" charset="0"/>
                <a:cs typeface="Arial" panose="020B0604020202020204" pitchFamily="34" charset="0"/>
              </a:rPr>
              <a:t> collects and analyzes source code, measuring quality and providing reports for your projects. </a:t>
            </a:r>
          </a:p>
          <a:p>
            <a:r>
              <a:rPr lang="en-US" sz="2400" dirty="0">
                <a:latin typeface="Arial" panose="020B0604020202020204" pitchFamily="34" charset="0"/>
                <a:cs typeface="Arial" panose="020B0604020202020204" pitchFamily="34" charset="0"/>
              </a:rPr>
              <a:t>It combines static and dynamic analysis tools and enables quality to be measured continuously over time</a:t>
            </a:r>
            <a:r>
              <a:rPr lang="en-US" sz="2400" dirty="0" smtClean="0">
                <a:latin typeface="Arial" panose="020B0604020202020204" pitchFamily="34" charset="0"/>
                <a:cs typeface="Arial" panose="020B0604020202020204" pitchFamily="34" charset="0"/>
              </a:rPr>
              <a:t>.</a:t>
            </a:r>
          </a:p>
          <a:p>
            <a:r>
              <a:rPr lang="en-US" sz="2400" dirty="0" err="1">
                <a:latin typeface="Arial" panose="020B0604020202020204" pitchFamily="34" charset="0"/>
                <a:cs typeface="Arial" panose="020B0604020202020204" pitchFamily="34" charset="0"/>
              </a:rPr>
              <a:t>SonarQube</a:t>
            </a:r>
            <a:r>
              <a:rPr lang="en-US" sz="2400" dirty="0">
                <a:latin typeface="Arial" panose="020B0604020202020204" pitchFamily="34" charset="0"/>
                <a:cs typeface="Arial" panose="020B0604020202020204" pitchFamily="34" charset="0"/>
              </a:rPr>
              <a:t> offers reports on duplicated code, coding standards, unit tests, code coverage, code complexity, comments, bugs, and security vulnerabilities</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What is SONARQUBE?</a:t>
            </a:r>
            <a:endParaRPr lang="en-US" sz="5000" dirty="0">
              <a:solidFill>
                <a:srgbClr val="FFFF00"/>
              </a:solidFill>
              <a:effectLst>
                <a:outerShdw blurRad="38100" dist="38100" dir="2700000" algn="tl">
                  <a:srgbClr val="000000">
                    <a:alpha val="43137"/>
                  </a:srgbClr>
                </a:outerShdw>
              </a:effectLst>
            </a:endParaRPr>
          </a:p>
        </p:txBody>
      </p:sp>
      <p:pic>
        <p:nvPicPr>
          <p:cNvPr id="5" name="Picture 2" descr="Kết quả hình ảnh cho sonarq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32" y="1811548"/>
            <a:ext cx="5290867" cy="504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2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The seven axes of quality</a:t>
            </a:r>
            <a:endParaRPr lang="en-US" sz="5000" dirty="0">
              <a:solidFill>
                <a:srgbClr val="FFFF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0" y="1841863"/>
            <a:ext cx="12191999" cy="5016137"/>
          </a:xfrm>
          <a:prstGeom prst="rect">
            <a:avLst/>
          </a:prstGeom>
        </p:spPr>
      </p:pic>
    </p:spTree>
    <p:extLst>
      <p:ext uri="{BB962C8B-B14F-4D97-AF65-F5344CB8AC3E}">
        <p14:creationId xmlns:p14="http://schemas.microsoft.com/office/powerpoint/2010/main" val="7269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2743" y="2322286"/>
            <a:ext cx="9869714" cy="4136572"/>
          </a:xfrm>
        </p:spPr>
        <p:txBody>
          <a:bodyPr>
            <a:noAutofit/>
          </a:bodyPr>
          <a:lstStyle/>
          <a:p>
            <a:r>
              <a:rPr lang="en-US" sz="2400" dirty="0" smtClean="0"/>
              <a:t>Analyzes source code and byte code</a:t>
            </a:r>
          </a:p>
          <a:p>
            <a:r>
              <a:rPr lang="en-US" sz="2400" dirty="0" smtClean="0"/>
              <a:t>Computes hundreds of metrics</a:t>
            </a:r>
          </a:p>
          <a:p>
            <a:r>
              <a:rPr lang="en-US" sz="2400" dirty="0" smtClean="0"/>
              <a:t>Associates metrics with analysis snapshots</a:t>
            </a:r>
          </a:p>
          <a:p>
            <a:r>
              <a:rPr lang="en-US" sz="2400" dirty="0" smtClean="0"/>
              <a:t>Show the results in dashboard and widgets accessible by any browser.</a:t>
            </a:r>
          </a:p>
          <a:p>
            <a:r>
              <a:rPr lang="en-US" sz="2400" dirty="0"/>
              <a:t>Sonar uses various static &amp; dynamic code analysis tools such as </a:t>
            </a:r>
            <a:r>
              <a:rPr lang="en-US" sz="2400" dirty="0" err="1"/>
              <a:t>Checkstyle</a:t>
            </a:r>
            <a:r>
              <a:rPr lang="en-US" sz="2400" dirty="0"/>
              <a:t>, PMD, </a:t>
            </a:r>
            <a:r>
              <a:rPr lang="en-US" sz="2400" dirty="0" err="1"/>
              <a:t>FindBugs</a:t>
            </a:r>
            <a:r>
              <a:rPr lang="en-US" sz="2400" dirty="0"/>
              <a:t> , </a:t>
            </a:r>
            <a:r>
              <a:rPr lang="en-US" sz="2400" dirty="0" err="1"/>
              <a:t>FxCop</a:t>
            </a:r>
            <a:r>
              <a:rPr lang="en-US" sz="2400" dirty="0"/>
              <a:t> , Gendarme and many more to extract software metrics, which then can be used to improve software quality. Provides lots of plugins.</a:t>
            </a:r>
          </a:p>
        </p:txBody>
      </p:sp>
      <p:sp>
        <p:nvSpPr>
          <p:cNvPr id="4" name="TextBox 3"/>
          <p:cNvSpPr txBox="1"/>
          <p:nvPr/>
        </p:nvSpPr>
        <p:spPr>
          <a:xfrm>
            <a:off x="304943" y="684371"/>
            <a:ext cx="11579066" cy="861774"/>
          </a:xfrm>
          <a:prstGeom prst="rect">
            <a:avLst/>
          </a:prstGeom>
          <a:noFill/>
        </p:spPr>
        <p:txBody>
          <a:bodyPr wrap="square" rtlCol="0">
            <a:spAutoFit/>
          </a:bodyPr>
          <a:lstStyle/>
          <a:p>
            <a:pPr algn="ct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How </a:t>
            </a:r>
            <a:r>
              <a:rPr lang="en-US" sz="5000" dirty="0" err="1" smtClean="0">
                <a:solidFill>
                  <a:srgbClr val="FFFF00"/>
                </a:solidFill>
                <a:effectLst>
                  <a:outerShdw blurRad="38100" dist="38100" dir="2700000" algn="tl">
                    <a:srgbClr val="000000">
                      <a:alpha val="43137"/>
                    </a:srgbClr>
                  </a:outerShdw>
                </a:effectLst>
                <a:latin typeface="Algerian" panose="04020705040A02060702" pitchFamily="82" charset="0"/>
              </a:rPr>
              <a:t>sonarqube</a:t>
            </a:r>
            <a:r>
              <a:rPr lang="en-US" sz="5000" dirty="0" smtClean="0">
                <a:solidFill>
                  <a:srgbClr val="FFFF00"/>
                </a:solidFill>
                <a:effectLst>
                  <a:outerShdw blurRad="38100" dist="38100" dir="2700000" algn="tl">
                    <a:srgbClr val="000000">
                      <a:alpha val="43137"/>
                    </a:srgbClr>
                  </a:outerShdw>
                </a:effectLst>
                <a:latin typeface="Algerian" panose="04020705040A02060702" pitchFamily="82" charset="0"/>
              </a:rPr>
              <a:t> work?</a:t>
            </a:r>
            <a:endParaRPr lang="en-US" sz="5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35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2615</TotalTime>
  <Words>1321</Words>
  <Application>Microsoft Office PowerPoint</Application>
  <PresentationFormat>Widescreen</PresentationFormat>
  <Paragraphs>93</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SimSun</vt:lpstr>
      <vt:lpstr>.VnBook-Antiqua</vt:lpstr>
      <vt:lpstr>Algerian</vt:lpstr>
      <vt:lpstr>Arial</vt:lpstr>
      <vt:lpstr>Calibri</vt:lpstr>
      <vt:lpstr>Tahoma</vt:lpstr>
      <vt:lpstr>Times New Roman</vt:lpstr>
      <vt:lpstr>Wingdings</vt:lpstr>
      <vt:lpstr>Educational subjects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Trương Tuấn</dc:creator>
  <cp:lastModifiedBy>Huyen Nguyen</cp:lastModifiedBy>
  <cp:revision>111</cp:revision>
  <dcterms:created xsi:type="dcterms:W3CDTF">2019-07-14T04:56:51Z</dcterms:created>
  <dcterms:modified xsi:type="dcterms:W3CDTF">2019-12-14T00:47:28Z</dcterms:modified>
</cp:coreProperties>
</file>